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73100" y="2870200"/>
            <a:ext cx="23050500" cy="4559300"/>
          </a:xfrm>
          <a:prstGeom prst="rect">
            <a:avLst/>
          </a:prstGeom>
        </p:spPr>
        <p:txBody>
          <a:bodyPr anchor="b"/>
          <a:lstStyle/>
          <a:p>
            <a:r>
              <a:t>Title Text</a:t>
            </a:r>
          </a:p>
        </p:txBody>
      </p:sp>
      <p:sp>
        <p:nvSpPr>
          <p:cNvPr id="12" name="Body Level One…"/>
          <p:cNvSpPr txBox="1">
            <a:spLocks noGrp="1"/>
          </p:cNvSpPr>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Type a quote here.”"/>
          <p:cNvSpPr txBox="1">
            <a:spLocks noGrp="1"/>
          </p:cNvSpPr>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4280774" y="-1688429"/>
            <a:ext cx="15829857" cy="118491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7600" y="9728200"/>
            <a:ext cx="19621500" cy="1803400"/>
          </a:xfrm>
          <a:prstGeom prst="rect">
            <a:avLst/>
          </a:prstGeom>
        </p:spPr>
        <p:txBody>
          <a:bodyPr/>
          <a:lstStyle/>
          <a:p>
            <a:r>
              <a:t>Title Text</a:t>
            </a:r>
          </a:p>
        </p:txBody>
      </p:sp>
      <p:sp>
        <p:nvSpPr>
          <p:cNvPr id="22" name="Body Level One…"/>
          <p:cNvSpPr txBox="1">
            <a:spLocks noGrp="1"/>
          </p:cNvSpPr>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73100" y="4572000"/>
            <a:ext cx="23050500" cy="45593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10590462" y="1511300"/>
            <a:ext cx="13644824" cy="1212873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73100" y="1435100"/>
            <a:ext cx="11049000" cy="5461000"/>
          </a:xfrm>
          <a:prstGeom prst="rect">
            <a:avLst/>
          </a:prstGeom>
        </p:spPr>
        <p:txBody>
          <a:bodyPr anchor="b"/>
          <a:lstStyle/>
          <a:p>
            <a:r>
              <a:t>Title Text</a:t>
            </a:r>
          </a:p>
        </p:txBody>
      </p:sp>
      <p:sp>
        <p:nvSpPr>
          <p:cNvPr id="40" name="Body Level One…"/>
          <p:cNvSpPr txBox="1">
            <a:spLocks noGrp="1"/>
          </p:cNvSpPr>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1814854" y="3230211"/>
            <a:ext cx="11753235" cy="10447317"/>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73100" y="3835400"/>
            <a:ext cx="11049000" cy="8864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2-033_1302x975.jpeg"/>
          <p:cNvSpPr>
            <a:spLocks noGrp="1"/>
          </p:cNvSpPr>
          <p:nvPr>
            <p:ph type="pic" sz="half" idx="21"/>
          </p:nvPr>
        </p:nvSpPr>
        <p:spPr>
          <a:xfrm>
            <a:off x="12407900" y="5715000"/>
            <a:ext cx="11023600" cy="8255000"/>
          </a:xfrm>
          <a:prstGeom prst="rect">
            <a:avLst/>
          </a:prstGeom>
        </p:spPr>
        <p:txBody>
          <a:bodyPr lIns="91439" tIns="45719" rIns="91439" bIns="45719" anchor="t">
            <a:noAutofit/>
          </a:bodyPr>
          <a:lstStyle/>
          <a:p>
            <a:endParaRPr/>
          </a:p>
        </p:txBody>
      </p:sp>
      <p:sp>
        <p:nvSpPr>
          <p:cNvPr id="84" name="Image"/>
          <p:cNvSpPr>
            <a:spLocks noGrp="1"/>
          </p:cNvSpPr>
          <p:nvPr>
            <p:ph type="pic" sz="half" idx="22"/>
          </p:nvPr>
        </p:nvSpPr>
        <p:spPr>
          <a:xfrm>
            <a:off x="12420600" y="-673100"/>
            <a:ext cx="11023600" cy="8255000"/>
          </a:xfrm>
          <a:prstGeom prst="rect">
            <a:avLst/>
          </a:prstGeom>
        </p:spPr>
        <p:txBody>
          <a:bodyPr lIns="91439" tIns="45719" rIns="91439" bIns="45719" anchor="t">
            <a:noAutofit/>
          </a:bodyPr>
          <a:lstStyle/>
          <a:p>
            <a:endParaRPr/>
          </a:p>
        </p:txBody>
      </p:sp>
      <p:sp>
        <p:nvSpPr>
          <p:cNvPr id="85" name="2-10-superquadro_1631x2178.jpeg"/>
          <p:cNvSpPr>
            <a:spLocks noGrp="1"/>
          </p:cNvSpPr>
          <p:nvPr>
            <p:ph type="pic" idx="23"/>
          </p:nvPr>
        </p:nvSpPr>
        <p:spPr>
          <a:xfrm>
            <a:off x="-825499" y="-2108200"/>
            <a:ext cx="13804901" cy="1844321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76099" y="13080999"/>
            <a:ext cx="419101" cy="457201"/>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amalis@amphi.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G_7568.jpeg" descr="IMG_7568.jpeg"/>
          <p:cNvPicPr>
            <a:picLocks noChangeAspect="1"/>
          </p:cNvPicPr>
          <p:nvPr/>
        </p:nvPicPr>
        <p:blipFill>
          <a:blip r:embed="rId2">
            <a:extLst/>
          </a:blip>
          <a:stretch>
            <a:fillRect/>
          </a:stretch>
        </p:blipFill>
        <p:spPr>
          <a:xfrm>
            <a:off x="-384875" y="-4573319"/>
            <a:ext cx="25166450" cy="18874838"/>
          </a:xfrm>
          <a:prstGeom prst="rect">
            <a:avLst/>
          </a:prstGeom>
          <a:ln w="12700">
            <a:miter lim="400000"/>
          </a:ln>
        </p:spPr>
      </p:pic>
      <p:sp>
        <p:nvSpPr>
          <p:cNvPr id="120" name="AMphitheater High School"/>
          <p:cNvSpPr txBox="1">
            <a:spLocks noGrp="1"/>
          </p:cNvSpPr>
          <p:nvPr>
            <p:ph type="title"/>
          </p:nvPr>
        </p:nvSpPr>
        <p:spPr>
          <a:xfrm>
            <a:off x="2387600" y="10617200"/>
            <a:ext cx="19621500" cy="1803400"/>
          </a:xfrm>
          <a:prstGeom prst="rect">
            <a:avLst/>
          </a:prstGeom>
        </p:spPr>
        <p:txBody>
          <a:bodyPr/>
          <a:lstStyle>
            <a:lvl1pPr defTabSz="742950">
              <a:defRPr sz="9000" b="1">
                <a:solidFill>
                  <a:srgbClr val="FFFFFF"/>
                </a:solidFill>
                <a:latin typeface="Gill Sans"/>
                <a:ea typeface="Gill Sans"/>
                <a:cs typeface="Gill Sans"/>
                <a:sym typeface="Gill Sans"/>
              </a:defRPr>
            </a:lvl1pPr>
          </a:lstStyle>
          <a:p>
            <a:r>
              <a:t>AMphitheater High School</a:t>
            </a:r>
          </a:p>
        </p:txBody>
      </p:sp>
      <p:sp>
        <p:nvSpPr>
          <p:cNvPr id="121" name="Title 1 Program Information"/>
          <p:cNvSpPr txBox="1">
            <a:spLocks noGrp="1"/>
          </p:cNvSpPr>
          <p:nvPr>
            <p:ph type="body" sz="quarter" idx="1"/>
          </p:nvPr>
        </p:nvSpPr>
        <p:spPr>
          <a:xfrm>
            <a:off x="2387600" y="12407900"/>
            <a:ext cx="19621500" cy="1600200"/>
          </a:xfrm>
          <a:prstGeom prst="rect">
            <a:avLst/>
          </a:prstGeom>
        </p:spPr>
        <p:txBody>
          <a:bodyPr/>
          <a:lstStyle>
            <a:lvl1pPr>
              <a:defRPr b="1">
                <a:solidFill>
                  <a:srgbClr val="FFFFFF"/>
                </a:solidFill>
                <a:latin typeface="Gill Sans"/>
                <a:ea typeface="Gill Sans"/>
                <a:cs typeface="Gill Sans"/>
                <a:sym typeface="Gill Sans"/>
              </a:defRPr>
            </a:lvl1pPr>
          </a:lstStyle>
          <a:p>
            <a:r>
              <a:t>Title 1 Program Information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arents Right to know"/>
          <p:cNvSpPr txBox="1">
            <a:spLocks noGrp="1"/>
          </p:cNvSpPr>
          <p:nvPr>
            <p:ph type="title"/>
          </p:nvPr>
        </p:nvSpPr>
        <p:spPr>
          <a:xfrm>
            <a:off x="666750" y="69850"/>
            <a:ext cx="23050500" cy="2396784"/>
          </a:xfrm>
          <a:prstGeom prst="rect">
            <a:avLst/>
          </a:prstGeom>
        </p:spPr>
        <p:txBody>
          <a:bodyPr/>
          <a:lstStyle>
            <a:lvl1pPr>
              <a:defRPr>
                <a:solidFill>
                  <a:srgbClr val="000000"/>
                </a:solidFill>
              </a:defRPr>
            </a:lvl1pPr>
          </a:lstStyle>
          <a:p>
            <a:r>
              <a:t>Parents Right to know</a:t>
            </a:r>
          </a:p>
        </p:txBody>
      </p:sp>
      <p:sp>
        <p:nvSpPr>
          <p:cNvPr id="148" name="You have the right to request:…"/>
          <p:cNvSpPr txBox="1">
            <a:spLocks noGrp="1"/>
          </p:cNvSpPr>
          <p:nvPr>
            <p:ph type="body" idx="1"/>
          </p:nvPr>
        </p:nvSpPr>
        <p:spPr>
          <a:xfrm>
            <a:off x="673100" y="2192895"/>
            <a:ext cx="23050500" cy="11111783"/>
          </a:xfrm>
          <a:prstGeom prst="rect">
            <a:avLst/>
          </a:prstGeom>
        </p:spPr>
        <p:txBody>
          <a:bodyPr/>
          <a:lstStyle/>
          <a:p>
            <a:pPr marL="0" indent="0" defTabSz="800735">
              <a:lnSpc>
                <a:spcPct val="100000"/>
              </a:lnSpc>
              <a:spcBef>
                <a:spcPts val="2900"/>
              </a:spcBef>
              <a:buSzTx/>
              <a:buNone/>
              <a:defRPr sz="6596" b="1">
                <a:latin typeface="Gill Sans"/>
                <a:ea typeface="Gill Sans"/>
                <a:cs typeface="Gill Sans"/>
                <a:sym typeface="Gill Sans"/>
              </a:defRPr>
            </a:pPr>
            <a:r>
              <a:t>You have the right to request: </a:t>
            </a:r>
          </a:p>
          <a:p>
            <a:pPr marL="1429004" lvl="1" indent="-714502" defTabSz="800735">
              <a:lnSpc>
                <a:spcPct val="100000"/>
              </a:lnSpc>
              <a:spcBef>
                <a:spcPts val="2900"/>
              </a:spcBef>
              <a:defRPr sz="6596"/>
            </a:pPr>
            <a:r>
              <a:t>The qualifications of your student’s teacher and instructional staff. </a:t>
            </a:r>
          </a:p>
          <a:p>
            <a:pPr marL="1429004" lvl="1" indent="-714502" defTabSz="800735">
              <a:lnSpc>
                <a:spcPct val="100000"/>
              </a:lnSpc>
              <a:spcBef>
                <a:spcPts val="2900"/>
              </a:spcBef>
              <a:defRPr sz="6596"/>
            </a:pPr>
            <a:r>
              <a:t>Your students’ level of achievement based on required state assessments</a:t>
            </a:r>
          </a:p>
          <a:p>
            <a:pPr marL="0" indent="0" defTabSz="800735">
              <a:lnSpc>
                <a:spcPct val="100000"/>
              </a:lnSpc>
              <a:spcBef>
                <a:spcPts val="2900"/>
              </a:spcBef>
              <a:buSzTx/>
              <a:buNone/>
              <a:defRPr sz="6596" b="1">
                <a:latin typeface="Gill Sans"/>
                <a:ea typeface="Gill Sans"/>
                <a:cs typeface="Gill Sans"/>
                <a:sym typeface="Gill Sans"/>
              </a:defRPr>
            </a:pPr>
            <a:r>
              <a:t>You must be informed within 4 weeks if: </a:t>
            </a:r>
          </a:p>
          <a:p>
            <a:pPr marL="1429004" lvl="1" indent="-714502" defTabSz="800735">
              <a:lnSpc>
                <a:spcPct val="100000"/>
              </a:lnSpc>
              <a:spcBef>
                <a:spcPts val="2900"/>
              </a:spcBef>
              <a:defRPr sz="6596"/>
            </a:pPr>
            <a:r>
              <a:t>Your student is not being taught by a teacher who does not meet the appropriately certified requirements of the state. </a:t>
            </a:r>
          </a:p>
          <a:p>
            <a:pPr marL="0" indent="0" defTabSz="800735">
              <a:lnSpc>
                <a:spcPct val="100000"/>
              </a:lnSpc>
              <a:spcBef>
                <a:spcPts val="2900"/>
              </a:spcBef>
              <a:buSzTx/>
              <a:buNone/>
              <a:defRPr sz="6596"/>
            </a:pPr>
            <a:r>
              <a:t>All of this information must be in a language and formate that is understandable to you.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Important dates to remember"/>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Important dates to remember</a:t>
            </a:r>
          </a:p>
        </p:txBody>
      </p:sp>
      <p:sp>
        <p:nvSpPr>
          <p:cNvPr id="151" name="Site Council meets monthly to review Title I budget updates as well as review other school based information. Meeting are open to the public."/>
          <p:cNvSpPr txBox="1">
            <a:spLocks noGrp="1"/>
          </p:cNvSpPr>
          <p:nvPr>
            <p:ph type="body" sz="quarter" idx="1"/>
          </p:nvPr>
        </p:nvSpPr>
        <p:spPr>
          <a:xfrm>
            <a:off x="673100" y="2321817"/>
            <a:ext cx="23050500" cy="2420578"/>
          </a:xfrm>
          <a:prstGeom prst="rect">
            <a:avLst/>
          </a:prstGeom>
        </p:spPr>
        <p:txBody>
          <a:bodyPr anchor="t"/>
          <a:lstStyle>
            <a:lvl1pPr marL="714502" indent="-714502" defTabSz="800735">
              <a:lnSpc>
                <a:spcPct val="100000"/>
              </a:lnSpc>
              <a:spcBef>
                <a:spcPts val="1900"/>
              </a:spcBef>
              <a:defRPr sz="6208"/>
            </a:lvl1pPr>
          </a:lstStyle>
          <a:p>
            <a:r>
              <a:t>Site Council meets monthly to review Title I budget updates as well as review other school based information. Meeting are open to the public. </a:t>
            </a:r>
          </a:p>
        </p:txBody>
      </p:sp>
      <p:graphicFrame>
        <p:nvGraphicFramePr>
          <p:cNvPr id="152" name="Table 1"/>
          <p:cNvGraphicFramePr/>
          <p:nvPr/>
        </p:nvGraphicFramePr>
        <p:xfrm>
          <a:off x="2777507" y="4473575"/>
          <a:ext cx="18854386" cy="6446714"/>
        </p:xfrm>
        <a:graphic>
          <a:graphicData uri="http://schemas.openxmlformats.org/drawingml/2006/table">
            <a:tbl>
              <a:tblPr>
                <a:tableStyleId>{4C3C2611-4C71-4FC5-86AE-919BDF0F9419}</a:tableStyleId>
              </a:tblPr>
              <a:tblGrid>
                <a:gridCol w="9420843">
                  <a:extLst>
                    <a:ext uri="{9D8B030D-6E8A-4147-A177-3AD203B41FA5}">
                      <a16:colId xmlns:a16="http://schemas.microsoft.com/office/drawing/2014/main" val="20000"/>
                    </a:ext>
                  </a:extLst>
                </a:gridCol>
                <a:gridCol w="9420843">
                  <a:extLst>
                    <a:ext uri="{9D8B030D-6E8A-4147-A177-3AD203B41FA5}">
                      <a16:colId xmlns:a16="http://schemas.microsoft.com/office/drawing/2014/main" val="20001"/>
                    </a:ext>
                  </a:extLst>
                </a:gridCol>
              </a:tblGrid>
              <a:tr h="1608503">
                <a:tc>
                  <a:txBody>
                    <a:bodyPr/>
                    <a:lstStyle/>
                    <a:p>
                      <a:pPr>
                        <a:defRPr sz="1800">
                          <a:solidFill>
                            <a:srgbClr val="000000"/>
                          </a:solidFill>
                        </a:defRPr>
                      </a:pPr>
                      <a:r>
                        <a:rPr sz="5000">
                          <a:solidFill>
                            <a:srgbClr val="5A5F5E"/>
                          </a:solidFill>
                        </a:rPr>
                        <a:t>October 16, 2022</a:t>
                      </a:r>
                    </a:p>
                  </a:txBody>
                  <a:tcPr marL="50800" marR="50800" marT="50800" marB="50800" anchor="ctr" horzOverflow="overflow"/>
                </a:tc>
                <a:tc>
                  <a:txBody>
                    <a:bodyPr/>
                    <a:lstStyle/>
                    <a:p>
                      <a:pPr>
                        <a:defRPr sz="1800">
                          <a:solidFill>
                            <a:srgbClr val="000000"/>
                          </a:solidFill>
                        </a:defRPr>
                      </a:pPr>
                      <a:r>
                        <a:rPr sz="5000">
                          <a:solidFill>
                            <a:srgbClr val="5A5F5E"/>
                          </a:solidFill>
                        </a:rPr>
                        <a:t>January 22, 2024</a:t>
                      </a:r>
                    </a:p>
                  </a:txBody>
                  <a:tcPr marL="50800" marR="50800" marT="50800" marB="50800" anchor="ctr" horzOverflow="overflow"/>
                </a:tc>
                <a:extLst>
                  <a:ext uri="{0D108BD9-81ED-4DB2-BD59-A6C34878D82A}">
                    <a16:rowId xmlns:a16="http://schemas.microsoft.com/office/drawing/2014/main" val="10000"/>
                  </a:ext>
                </a:extLst>
              </a:tr>
              <a:tr h="1608503">
                <a:tc>
                  <a:txBody>
                    <a:bodyPr/>
                    <a:lstStyle/>
                    <a:p>
                      <a:pPr>
                        <a:defRPr sz="1800">
                          <a:solidFill>
                            <a:srgbClr val="000000"/>
                          </a:solidFill>
                        </a:defRPr>
                      </a:pPr>
                      <a:r>
                        <a:rPr sz="5000">
                          <a:solidFill>
                            <a:srgbClr val="5A5F5E"/>
                          </a:solidFill>
                        </a:rPr>
                        <a:t>November 20, 2023</a:t>
                      </a:r>
                    </a:p>
                  </a:txBody>
                  <a:tcPr marL="50800" marR="50800" marT="50800" marB="50800" anchor="ctr" horzOverflow="overflow"/>
                </a:tc>
                <a:tc>
                  <a:txBody>
                    <a:bodyPr/>
                    <a:lstStyle/>
                    <a:p>
                      <a:pPr>
                        <a:defRPr sz="1800">
                          <a:solidFill>
                            <a:srgbClr val="000000"/>
                          </a:solidFill>
                        </a:defRPr>
                      </a:pPr>
                      <a:r>
                        <a:rPr sz="5000">
                          <a:solidFill>
                            <a:srgbClr val="5A5F5E"/>
                          </a:solidFill>
                        </a:rPr>
                        <a:t>February 19, 2024</a:t>
                      </a:r>
                    </a:p>
                  </a:txBody>
                  <a:tcPr marL="50800" marR="50800" marT="50800" marB="50800" anchor="ctr" horzOverflow="overflow"/>
                </a:tc>
                <a:extLst>
                  <a:ext uri="{0D108BD9-81ED-4DB2-BD59-A6C34878D82A}">
                    <a16:rowId xmlns:a16="http://schemas.microsoft.com/office/drawing/2014/main" val="10001"/>
                  </a:ext>
                </a:extLst>
              </a:tr>
              <a:tr h="1608503">
                <a:tc>
                  <a:txBody>
                    <a:bodyPr/>
                    <a:lstStyle/>
                    <a:p>
                      <a:pPr>
                        <a:defRPr sz="1800">
                          <a:solidFill>
                            <a:srgbClr val="000000"/>
                          </a:solidFill>
                        </a:defRPr>
                      </a:pPr>
                      <a:r>
                        <a:rPr sz="5000">
                          <a:solidFill>
                            <a:srgbClr val="5A5F5E"/>
                          </a:solidFill>
                        </a:rPr>
                        <a:t>December 18, 2023</a:t>
                      </a:r>
                    </a:p>
                  </a:txBody>
                  <a:tcPr marL="50800" marR="50800" marT="50800" marB="50800" anchor="ctr" horzOverflow="overflow"/>
                </a:tc>
                <a:tc>
                  <a:txBody>
                    <a:bodyPr/>
                    <a:lstStyle/>
                    <a:p>
                      <a:pPr>
                        <a:defRPr sz="1800">
                          <a:solidFill>
                            <a:srgbClr val="000000"/>
                          </a:solidFill>
                        </a:defRPr>
                      </a:pPr>
                      <a:r>
                        <a:rPr sz="5000">
                          <a:solidFill>
                            <a:srgbClr val="5A5F5E"/>
                          </a:solidFill>
                        </a:rPr>
                        <a:t>March 25, 2024</a:t>
                      </a:r>
                    </a:p>
                  </a:txBody>
                  <a:tcPr marL="50800" marR="50800" marT="50800" marB="50800" anchor="ctr" horzOverflow="overflow"/>
                </a:tc>
                <a:extLst>
                  <a:ext uri="{0D108BD9-81ED-4DB2-BD59-A6C34878D82A}">
                    <a16:rowId xmlns:a16="http://schemas.microsoft.com/office/drawing/2014/main" val="10002"/>
                  </a:ext>
                </a:extLst>
              </a:tr>
              <a:tr h="1608503">
                <a:tc>
                  <a:txBody>
                    <a:bodyPr/>
                    <a:lstStyle/>
                    <a:p>
                      <a:pPr>
                        <a:defRPr sz="5000"/>
                      </a:pPr>
                      <a:endParaRPr/>
                    </a:p>
                  </a:txBody>
                  <a:tcPr marL="50800" marR="50800" marT="50800" marB="50800" anchor="ctr" horzOverflow="overflow"/>
                </a:tc>
                <a:tc>
                  <a:txBody>
                    <a:bodyPr/>
                    <a:lstStyle/>
                    <a:p>
                      <a:pPr>
                        <a:defRPr sz="1800">
                          <a:solidFill>
                            <a:srgbClr val="000000"/>
                          </a:solidFill>
                        </a:defRPr>
                      </a:pPr>
                      <a:r>
                        <a:rPr sz="5000">
                          <a:solidFill>
                            <a:srgbClr val="5A5F5E"/>
                          </a:solidFill>
                        </a:rPr>
                        <a:t>April 22, 2024</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153" name="Meetings are held in the AHS Library classroom from 6:30-8:00 PM"/>
          <p:cNvSpPr txBox="1"/>
          <p:nvPr/>
        </p:nvSpPr>
        <p:spPr>
          <a:xfrm>
            <a:off x="1285124" y="11582399"/>
            <a:ext cx="21813752"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atin typeface="Gill Sans"/>
                <a:ea typeface="Gill Sans"/>
                <a:cs typeface="Gill Sans"/>
                <a:sym typeface="Gill Sans"/>
              </a:defRPr>
            </a:lvl1pPr>
          </a:lstStyle>
          <a:p>
            <a:r>
              <a:t>Meetings are held in the AHS Library classroom from 6:30-8:00 PM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Questions?"/>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Questions?</a:t>
            </a:r>
          </a:p>
        </p:txBody>
      </p:sp>
      <p:sp>
        <p:nvSpPr>
          <p:cNvPr id="156" name="For more information about Title I or to learn more about how to get involved with reviewing the Comprehensive Needs Assessment and developing the Integrated Action Plan, contact principal A.J. Malis at amalis@amphi.com"/>
          <p:cNvSpPr txBox="1">
            <a:spLocks noGrp="1"/>
          </p:cNvSpPr>
          <p:nvPr>
            <p:ph type="body" idx="1"/>
          </p:nvPr>
        </p:nvSpPr>
        <p:spPr>
          <a:xfrm>
            <a:off x="673100" y="2321817"/>
            <a:ext cx="23050500" cy="11109043"/>
          </a:xfrm>
          <a:prstGeom prst="rect">
            <a:avLst/>
          </a:prstGeom>
        </p:spPr>
        <p:txBody>
          <a:bodyPr/>
          <a:lstStyle/>
          <a:p>
            <a:pPr marL="736599" indent="-736599">
              <a:lnSpc>
                <a:spcPct val="100000"/>
              </a:lnSpc>
              <a:spcBef>
                <a:spcPts val="5900"/>
              </a:spcBef>
              <a:defRPr sz="7000"/>
            </a:pPr>
            <a:r>
              <a:t>For more information about Title I or to learn more about how to get involved with reviewing the Comprehensive Needs Assessment and developing the Integrated Action Plan, contact principal A.J. Malis at </a:t>
            </a:r>
            <a:r>
              <a:rPr u="sng">
                <a:hlinkClick r:id="rId2"/>
              </a:rPr>
              <a:t>amalis@amphi.com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anim calcmode="lin" valueType="num">
                                      <p:cBhvr>
                                        <p:cTn id="7" dur="1000" fill="hold"/>
                                        <p:tgtEl>
                                          <p:spTgt spid="156">
                                            <p:bg/>
                                          </p:spTgt>
                                        </p:tgtEl>
                                        <p:attrNameLst>
                                          <p:attrName>ppt_x</p:attrName>
                                        </p:attrNameLst>
                                      </p:cBhvr>
                                      <p:tavLst>
                                        <p:tav tm="0">
                                          <p:val>
                                            <p:strVal val="0-#ppt_w/2"/>
                                          </p:val>
                                        </p:tav>
                                        <p:tav tm="100000">
                                          <p:val>
                                            <p:strVal val="#ppt_x"/>
                                          </p:val>
                                        </p:tav>
                                      </p:tavLst>
                                    </p:anim>
                                    <p:anim calcmode="lin" valueType="num">
                                      <p:cBhvr>
                                        <p:cTn id="8" dur="1000" fill="hold"/>
                                        <p:tgtEl>
                                          <p:spTgt spid="15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6">
                                            <p:txEl>
                                              <p:pRg st="0" end="0"/>
                                            </p:txEl>
                                          </p:spTgt>
                                        </p:tgtEl>
                                        <p:attrNameLst>
                                          <p:attrName>style.visibility</p:attrName>
                                        </p:attrNameLst>
                                      </p:cBhvr>
                                      <p:to>
                                        <p:strVal val="visible"/>
                                      </p:to>
                                    </p:set>
                                    <p:anim calcmode="lin" valueType="num">
                                      <p:cBhvr>
                                        <p:cTn id="11" dur="1000" fill="hold"/>
                                        <p:tgtEl>
                                          <p:spTgt spid="15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rogram Intent and Purpose"/>
          <p:cNvSpPr txBox="1">
            <a:spLocks noGrp="1"/>
          </p:cNvSpPr>
          <p:nvPr>
            <p:ph type="title"/>
          </p:nvPr>
        </p:nvSpPr>
        <p:spPr>
          <a:xfrm>
            <a:off x="673100" y="93662"/>
            <a:ext cx="23050500" cy="2372321"/>
          </a:xfrm>
          <a:prstGeom prst="rect">
            <a:avLst/>
          </a:prstGeom>
        </p:spPr>
        <p:txBody>
          <a:bodyPr/>
          <a:lstStyle>
            <a:lvl1pPr defTabSz="808990">
              <a:defRPr sz="9800">
                <a:solidFill>
                  <a:srgbClr val="000000"/>
                </a:solidFill>
              </a:defRPr>
            </a:lvl1pPr>
          </a:lstStyle>
          <a:p>
            <a:r>
              <a:t>Title 1 Program Intent and Purpose</a:t>
            </a:r>
          </a:p>
        </p:txBody>
      </p:sp>
      <p:sp>
        <p:nvSpPr>
          <p:cNvPr id="124" name="Our school has been allocated $696,527.65 in federal Title I funds for use during this school year…"/>
          <p:cNvSpPr txBox="1">
            <a:spLocks noGrp="1"/>
          </p:cNvSpPr>
          <p:nvPr>
            <p:ph type="body" idx="1"/>
          </p:nvPr>
        </p:nvSpPr>
        <p:spPr>
          <a:xfrm>
            <a:off x="673100" y="1830515"/>
            <a:ext cx="23050500" cy="10801211"/>
          </a:xfrm>
          <a:prstGeom prst="rect">
            <a:avLst/>
          </a:prstGeom>
        </p:spPr>
        <p:txBody>
          <a:bodyPr/>
          <a:lstStyle/>
          <a:p>
            <a:pPr marL="736599" indent="-736599">
              <a:lnSpc>
                <a:spcPct val="100000"/>
              </a:lnSpc>
              <a:spcBef>
                <a:spcPts val="7100"/>
              </a:spcBef>
              <a:defRPr sz="7000"/>
            </a:pPr>
            <a:r>
              <a:t>Our school has been allocated $696,527.65 in federal Title I funds for use during this school year</a:t>
            </a:r>
          </a:p>
          <a:p>
            <a:pPr marL="0" indent="0">
              <a:lnSpc>
                <a:spcPct val="100000"/>
              </a:lnSpc>
              <a:spcBef>
                <a:spcPts val="7100"/>
              </a:spcBef>
              <a:buSzTx/>
              <a:buNone/>
              <a:defRPr sz="6800"/>
            </a:pPr>
            <a:r>
              <a:t>These funds are given to schools with the specific purposes of: </a:t>
            </a:r>
          </a:p>
          <a:p>
            <a:pPr marL="482600" indent="-228600">
              <a:lnSpc>
                <a:spcPct val="100000"/>
              </a:lnSpc>
              <a:spcBef>
                <a:spcPts val="1000"/>
              </a:spcBef>
              <a:buSzPct val="100000"/>
              <a:buAutoNum type="arabicPeriod"/>
              <a:defRPr sz="6000"/>
            </a:pPr>
            <a:r>
              <a:t> Ensuring that all students receive a high-quality education from appropriately certified, effective, well-trained staff using evidence-based instructional methods. </a:t>
            </a:r>
          </a:p>
          <a:p>
            <a:pPr marL="482600" indent="-228600">
              <a:lnSpc>
                <a:spcPct val="100000"/>
              </a:lnSpc>
              <a:spcBef>
                <a:spcPts val="1000"/>
              </a:spcBef>
              <a:buSzPct val="100000"/>
              <a:buAutoNum type="arabicPeriod"/>
              <a:defRPr sz="6000"/>
            </a:pPr>
            <a:r>
              <a:t> Supporting struggling learners with additional resources and help in math and English Language Arts (ELA).</a:t>
            </a:r>
          </a:p>
          <a:p>
            <a:pPr marL="482600" indent="-228600">
              <a:lnSpc>
                <a:spcPct val="100000"/>
              </a:lnSpc>
              <a:spcBef>
                <a:spcPts val="1000"/>
              </a:spcBef>
              <a:buSzPct val="100000"/>
              <a:buAutoNum type="arabicPeriod"/>
              <a:defRPr sz="6000"/>
            </a:pPr>
            <a:r>
              <a:t> Educating and training families so that they may better support their students to achieve at high academic levels. </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Budget and allocation"/>
          <p:cNvSpPr txBox="1">
            <a:spLocks noGrp="1"/>
          </p:cNvSpPr>
          <p:nvPr>
            <p:ph type="title"/>
          </p:nvPr>
        </p:nvSpPr>
        <p:spPr>
          <a:xfrm>
            <a:off x="673100" y="93662"/>
            <a:ext cx="23050500" cy="2372321"/>
          </a:xfrm>
          <a:prstGeom prst="rect">
            <a:avLst/>
          </a:prstGeom>
        </p:spPr>
        <p:txBody>
          <a:bodyPr/>
          <a:lstStyle>
            <a:lvl1pPr>
              <a:defRPr>
                <a:solidFill>
                  <a:srgbClr val="000000"/>
                </a:solidFill>
              </a:defRPr>
            </a:lvl1pPr>
          </a:lstStyle>
          <a:p>
            <a:r>
              <a:t>Budget and allocation</a:t>
            </a:r>
          </a:p>
        </p:txBody>
      </p:sp>
      <p:sp>
        <p:nvSpPr>
          <p:cNvPr id="127" name="Staff salaries and benefits: $443,864.73…"/>
          <p:cNvSpPr txBox="1">
            <a:spLocks noGrp="1"/>
          </p:cNvSpPr>
          <p:nvPr>
            <p:ph type="body" idx="1"/>
          </p:nvPr>
        </p:nvSpPr>
        <p:spPr>
          <a:xfrm>
            <a:off x="673100" y="2048926"/>
            <a:ext cx="23050500" cy="11321781"/>
          </a:xfrm>
          <a:prstGeom prst="rect">
            <a:avLst/>
          </a:prstGeom>
        </p:spPr>
        <p:txBody>
          <a:bodyPr/>
          <a:lstStyle/>
          <a:p>
            <a:pPr marL="736600" indent="-736600">
              <a:lnSpc>
                <a:spcPct val="100000"/>
              </a:lnSpc>
              <a:spcBef>
                <a:spcPts val="1000"/>
              </a:spcBef>
              <a:defRPr sz="5300" b="1">
                <a:latin typeface="Gill Sans"/>
                <a:ea typeface="Gill Sans"/>
                <a:cs typeface="Gill Sans"/>
                <a:sym typeface="Gill Sans"/>
              </a:defRPr>
            </a:pPr>
            <a:r>
              <a:t>Staff salaries and benefits: $443,864.73</a:t>
            </a:r>
          </a:p>
          <a:p>
            <a:pPr lvl="1">
              <a:lnSpc>
                <a:spcPct val="100000"/>
              </a:lnSpc>
              <a:spcBef>
                <a:spcPts val="1000"/>
              </a:spcBef>
              <a:defRPr sz="5300"/>
            </a:pPr>
            <a:r>
              <a:t>Intervention teachers, college advisor, AVID teachers, tutoring.</a:t>
            </a:r>
          </a:p>
          <a:p>
            <a:pPr marL="736600" indent="-736600">
              <a:lnSpc>
                <a:spcPct val="100000"/>
              </a:lnSpc>
              <a:spcBef>
                <a:spcPts val="1000"/>
              </a:spcBef>
              <a:defRPr sz="5300" b="1">
                <a:latin typeface="Gill Sans"/>
                <a:ea typeface="Gill Sans"/>
                <a:cs typeface="Gill Sans"/>
                <a:sym typeface="Gill Sans"/>
              </a:defRPr>
            </a:pPr>
            <a:r>
              <a:t>Academic Student Assessments: $33,000</a:t>
            </a:r>
          </a:p>
          <a:p>
            <a:pPr lvl="1">
              <a:lnSpc>
                <a:spcPct val="100000"/>
              </a:lnSpc>
              <a:spcBef>
                <a:spcPts val="1000"/>
              </a:spcBef>
              <a:defRPr sz="5300"/>
            </a:pPr>
            <a:r>
              <a:t>Costs related to Advanced Placement (AP), Cambridge, and PSAT testing</a:t>
            </a:r>
          </a:p>
          <a:p>
            <a:pPr marL="736600" indent="-736600">
              <a:lnSpc>
                <a:spcPct val="100000"/>
              </a:lnSpc>
              <a:spcBef>
                <a:spcPts val="1000"/>
              </a:spcBef>
              <a:defRPr sz="5300" b="1">
                <a:latin typeface="Gill Sans"/>
                <a:ea typeface="Gill Sans"/>
                <a:cs typeface="Gill Sans"/>
                <a:sym typeface="Gill Sans"/>
              </a:defRPr>
            </a:pPr>
            <a:r>
              <a:t>Student programs supplies: $44,958.96</a:t>
            </a:r>
          </a:p>
          <a:p>
            <a:pPr lvl="1">
              <a:lnSpc>
                <a:spcPct val="100000"/>
              </a:lnSpc>
              <a:spcBef>
                <a:spcPts val="1000"/>
              </a:spcBef>
              <a:defRPr sz="5300"/>
            </a:pPr>
            <a:r>
              <a:t>Outside vendor instructional aids</a:t>
            </a:r>
          </a:p>
          <a:p>
            <a:pPr marL="736600" indent="-736600">
              <a:lnSpc>
                <a:spcPct val="100000"/>
              </a:lnSpc>
              <a:spcBef>
                <a:spcPts val="1000"/>
              </a:spcBef>
              <a:defRPr sz="5300" b="1">
                <a:latin typeface="Gill Sans"/>
                <a:ea typeface="Gill Sans"/>
                <a:cs typeface="Gill Sans"/>
                <a:sym typeface="Gill Sans"/>
              </a:defRPr>
            </a:pPr>
            <a:r>
              <a:t>Capital items: $48,064.00</a:t>
            </a:r>
          </a:p>
          <a:p>
            <a:pPr lvl="1">
              <a:lnSpc>
                <a:spcPct val="100000"/>
              </a:lnSpc>
              <a:spcBef>
                <a:spcPts val="1000"/>
              </a:spcBef>
              <a:defRPr sz="5300"/>
            </a:pPr>
            <a:r>
              <a:t>Anti-virus licenses for Title I computers, furniture/equipment, technology </a:t>
            </a:r>
          </a:p>
          <a:p>
            <a:pPr marL="736600" indent="-736600">
              <a:lnSpc>
                <a:spcPct val="100000"/>
              </a:lnSpc>
              <a:spcBef>
                <a:spcPts val="1000"/>
              </a:spcBef>
              <a:defRPr sz="5300" b="1">
                <a:latin typeface="Gill Sans"/>
                <a:ea typeface="Gill Sans"/>
                <a:cs typeface="Gill Sans"/>
                <a:sym typeface="Gill Sans"/>
              </a:defRPr>
            </a:pPr>
            <a:r>
              <a:t>Programmatic Membership Fees: $4684.00</a:t>
            </a:r>
          </a:p>
          <a:p>
            <a:pPr lvl="1">
              <a:lnSpc>
                <a:spcPct val="100000"/>
              </a:lnSpc>
              <a:spcBef>
                <a:spcPts val="1000"/>
              </a:spcBef>
              <a:defRPr sz="5300"/>
            </a:pPr>
            <a:r>
              <a:t>AVID membership costs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mprehensive Needs Assessment (CNA)"/>
          <p:cNvSpPr txBox="1">
            <a:spLocks noGrp="1"/>
          </p:cNvSpPr>
          <p:nvPr>
            <p:ph type="title"/>
          </p:nvPr>
        </p:nvSpPr>
        <p:spPr>
          <a:xfrm>
            <a:off x="673100" y="93662"/>
            <a:ext cx="23050500" cy="2372321"/>
          </a:xfrm>
          <a:prstGeom prst="rect">
            <a:avLst/>
          </a:prstGeom>
        </p:spPr>
        <p:txBody>
          <a:bodyPr/>
          <a:lstStyle>
            <a:lvl1pPr defTabSz="751205">
              <a:defRPr sz="9100">
                <a:solidFill>
                  <a:srgbClr val="000000"/>
                </a:solidFill>
              </a:defRPr>
            </a:lvl1pPr>
          </a:lstStyle>
          <a:p>
            <a:r>
              <a:t>Comprehensive Needs Assessment (CNA)</a:t>
            </a:r>
          </a:p>
        </p:txBody>
      </p:sp>
      <p:sp>
        <p:nvSpPr>
          <p:cNvPr id="130" name="Our school leadership team completed a Comprehensive Needs Assessment to determine the following goals for school year 2023-2024:…"/>
          <p:cNvSpPr txBox="1">
            <a:spLocks noGrp="1"/>
          </p:cNvSpPr>
          <p:nvPr>
            <p:ph type="body" idx="1"/>
          </p:nvPr>
        </p:nvSpPr>
        <p:spPr>
          <a:xfrm>
            <a:off x="673100" y="2048926"/>
            <a:ext cx="23050500" cy="11321781"/>
          </a:xfrm>
          <a:prstGeom prst="rect">
            <a:avLst/>
          </a:prstGeom>
        </p:spPr>
        <p:txBody>
          <a:bodyPr/>
          <a:lstStyle/>
          <a:p>
            <a:pPr marL="640841" indent="-640841" defTabSz="718184">
              <a:lnSpc>
                <a:spcPct val="100000"/>
              </a:lnSpc>
              <a:spcBef>
                <a:spcPts val="6600"/>
              </a:spcBef>
              <a:defRPr sz="6090"/>
            </a:pPr>
            <a:r>
              <a:t>Our school leadership team completed a Comprehensive Needs Assessment to determine the following goals for school year 2023-2024:</a:t>
            </a:r>
          </a:p>
          <a:p>
            <a:pPr marL="0" indent="0" defTabSz="718184">
              <a:lnSpc>
                <a:spcPct val="100000"/>
              </a:lnSpc>
              <a:spcBef>
                <a:spcPts val="6600"/>
              </a:spcBef>
              <a:buSzTx/>
              <a:buNone/>
              <a:defRPr sz="6090"/>
            </a:pPr>
            <a:r>
              <a:rPr b="1">
                <a:latin typeface="Gill Sans"/>
                <a:ea typeface="Gill Sans"/>
                <a:cs typeface="Gill Sans"/>
                <a:sym typeface="Gill Sans"/>
              </a:rPr>
              <a:t>Goal 1</a:t>
            </a:r>
            <a:r>
              <a:t>: Using data from gap analysis, staff will participate in Professional Learning Communities to impact student learning. </a:t>
            </a:r>
          </a:p>
          <a:p>
            <a:pPr marL="0" indent="0" defTabSz="718184">
              <a:lnSpc>
                <a:spcPct val="100000"/>
              </a:lnSpc>
              <a:spcBef>
                <a:spcPts val="1600"/>
              </a:spcBef>
              <a:buSzTx/>
              <a:buNone/>
              <a:defRPr sz="6090"/>
            </a:pPr>
            <a:r>
              <a:rPr b="1">
                <a:latin typeface="Gill Sans"/>
                <a:ea typeface="Gill Sans"/>
                <a:cs typeface="Gill Sans"/>
                <a:sym typeface="Gill Sans"/>
              </a:rPr>
              <a:t>Goal 2</a:t>
            </a:r>
            <a:r>
              <a:t>: All staff will engage in intentional data collection learned through professional development and implemented through Professional Learning Communities with the goal of data driven instruction embedded in order to ensure continuous student improvement.  </a:t>
            </a:r>
          </a:p>
          <a:p>
            <a:pPr marL="0" indent="0" defTabSz="718184">
              <a:lnSpc>
                <a:spcPct val="100000"/>
              </a:lnSpc>
              <a:spcBef>
                <a:spcPts val="1600"/>
              </a:spcBef>
              <a:buSzTx/>
              <a:buNone/>
              <a:defRPr sz="6090"/>
            </a:pPr>
            <a:r>
              <a:rPr b="1">
                <a:latin typeface="Gill Sans"/>
                <a:ea typeface="Gill Sans"/>
                <a:cs typeface="Gill Sans"/>
                <a:sym typeface="Gill Sans"/>
              </a:rPr>
              <a:t>Goal 3</a:t>
            </a:r>
            <a:r>
              <a:t>: To increase the number of community volunteers, families attending events, and community partnerships focused on supporting student learning inside and outside the classroom.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Integrated Action Plan (IAP)"/>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Integrated Action Plan (IAP)</a:t>
            </a:r>
          </a:p>
        </p:txBody>
      </p:sp>
      <p:sp>
        <p:nvSpPr>
          <p:cNvPr id="133" name="After completing the CNA, the Leadership Team developed goals (last slide) and determined to direct Title I funds in these areas:…"/>
          <p:cNvSpPr txBox="1">
            <a:spLocks noGrp="1"/>
          </p:cNvSpPr>
          <p:nvPr>
            <p:ph type="body" idx="1"/>
          </p:nvPr>
        </p:nvSpPr>
        <p:spPr>
          <a:xfrm>
            <a:off x="673100" y="1911756"/>
            <a:ext cx="23050500" cy="11533125"/>
          </a:xfrm>
          <a:prstGeom prst="rect">
            <a:avLst/>
          </a:prstGeom>
        </p:spPr>
        <p:txBody>
          <a:bodyPr/>
          <a:lstStyle/>
          <a:p>
            <a:pPr marL="0" indent="0" defTabSz="800735">
              <a:lnSpc>
                <a:spcPct val="100000"/>
              </a:lnSpc>
              <a:spcBef>
                <a:spcPts val="4800"/>
              </a:spcBef>
              <a:buSzTx/>
              <a:buNone/>
              <a:defRPr sz="6790"/>
            </a:pPr>
            <a:r>
              <a:t>After completing the CNA, the Leadership Team developed goals (last slide) and determined to direct Title I funds in these areas: </a:t>
            </a:r>
          </a:p>
          <a:p>
            <a:pPr marL="714501" indent="-714501" defTabSz="800735">
              <a:lnSpc>
                <a:spcPct val="100000"/>
              </a:lnSpc>
              <a:spcBef>
                <a:spcPts val="4800"/>
              </a:spcBef>
              <a:defRPr sz="6790"/>
            </a:pPr>
            <a:r>
              <a:t>AVID school wide: An AVID director will oversee school wide implementation of this program. </a:t>
            </a:r>
          </a:p>
          <a:p>
            <a:pPr marL="714501" indent="-714501" defTabSz="800735">
              <a:lnSpc>
                <a:spcPct val="100000"/>
              </a:lnSpc>
              <a:spcBef>
                <a:spcPts val="0"/>
              </a:spcBef>
              <a:defRPr sz="6790"/>
            </a:pPr>
            <a:r>
              <a:t>Students will have access to academic programs such as Cambridge, AP, dual enrollment and funds will be used to help students access assessments. </a:t>
            </a:r>
          </a:p>
          <a:p>
            <a:pPr marL="714501" indent="-714501" defTabSz="800735">
              <a:lnSpc>
                <a:spcPct val="100000"/>
              </a:lnSpc>
              <a:spcBef>
                <a:spcPts val="0"/>
              </a:spcBef>
              <a:defRPr sz="6790"/>
            </a:pPr>
            <a:r>
              <a:t>Professional Development will be provided to ensure teachers have understanding of  AVID, Professional Learning Communities, and Personalized Competency Based Learning.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ntegrated Action Plan (IAP)"/>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Integrated Action Plan (IAP)</a:t>
            </a:r>
          </a:p>
        </p:txBody>
      </p:sp>
      <p:sp>
        <p:nvSpPr>
          <p:cNvPr id="136" name="Provide supplemental math and ELA instruction with appropriately certified teachers and tutors.…"/>
          <p:cNvSpPr txBox="1">
            <a:spLocks noGrp="1"/>
          </p:cNvSpPr>
          <p:nvPr>
            <p:ph type="body" idx="1"/>
          </p:nvPr>
        </p:nvSpPr>
        <p:spPr>
          <a:xfrm>
            <a:off x="673100" y="1788298"/>
            <a:ext cx="23050500" cy="11401332"/>
          </a:xfrm>
          <a:prstGeom prst="rect">
            <a:avLst/>
          </a:prstGeom>
        </p:spPr>
        <p:txBody>
          <a:bodyPr/>
          <a:lstStyle/>
          <a:p>
            <a:pPr marL="685037" indent="-685037" defTabSz="767715">
              <a:lnSpc>
                <a:spcPct val="100000"/>
              </a:lnSpc>
              <a:spcBef>
                <a:spcPts val="0"/>
              </a:spcBef>
              <a:defRPr sz="6510"/>
            </a:pPr>
            <a:r>
              <a:t>Provide supplemental math and ELA instruction with appropriately certified teachers and tutors.</a:t>
            </a:r>
          </a:p>
          <a:p>
            <a:pPr marL="685037" indent="-685037" defTabSz="767715">
              <a:lnSpc>
                <a:spcPct val="100000"/>
              </a:lnSpc>
              <a:spcBef>
                <a:spcPts val="0"/>
              </a:spcBef>
              <a:defRPr sz="6510"/>
            </a:pPr>
            <a:r>
              <a:t>Provide technology and equipment to provide students with access to instructional materials to enhance their academic experience. </a:t>
            </a:r>
          </a:p>
          <a:p>
            <a:pPr marL="685037" indent="-685037" defTabSz="767715">
              <a:lnSpc>
                <a:spcPct val="100000"/>
              </a:lnSpc>
              <a:spcBef>
                <a:spcPts val="0"/>
              </a:spcBef>
              <a:defRPr sz="6510"/>
            </a:pPr>
            <a:r>
              <a:t>Provide a college advisor to work full-time with students to provide guidance and support for the development of college and career readiness and skills necessary to be successful post-secondary. </a:t>
            </a:r>
          </a:p>
          <a:p>
            <a:pPr marL="685037" indent="-685037" defTabSz="767715">
              <a:lnSpc>
                <a:spcPct val="100000"/>
              </a:lnSpc>
              <a:spcBef>
                <a:spcPts val="0"/>
              </a:spcBef>
              <a:defRPr sz="6510"/>
            </a:pPr>
            <a:r>
              <a:t>Provide post-secondary experiences for students by using supplemental funds to pay for students’ fees, field trips, and college visits. </a:t>
            </a:r>
          </a:p>
          <a:p>
            <a:pPr marL="685037" indent="-685037" defTabSz="767715">
              <a:lnSpc>
                <a:spcPct val="100000"/>
              </a:lnSpc>
              <a:spcBef>
                <a:spcPts val="0"/>
              </a:spcBef>
              <a:defRPr sz="6510"/>
            </a:pPr>
            <a:r>
              <a:t>Students will be provided the opportunity to experience academic content outside of the normal school setting.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tate Assessments"/>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State Assessments</a:t>
            </a:r>
          </a:p>
        </p:txBody>
      </p:sp>
      <p:sp>
        <p:nvSpPr>
          <p:cNvPr id="139" name="The Amphitheater SD uses the following assessments to measure student progress:…"/>
          <p:cNvSpPr txBox="1">
            <a:spLocks noGrp="1"/>
          </p:cNvSpPr>
          <p:nvPr>
            <p:ph type="body" idx="1"/>
          </p:nvPr>
        </p:nvSpPr>
        <p:spPr>
          <a:xfrm>
            <a:off x="673100" y="2337860"/>
            <a:ext cx="23050500" cy="10851770"/>
          </a:xfrm>
          <a:prstGeom prst="rect">
            <a:avLst/>
          </a:prstGeom>
        </p:spPr>
        <p:txBody>
          <a:bodyPr/>
          <a:lstStyle/>
          <a:p>
            <a:pPr marL="736599" indent="-736599">
              <a:lnSpc>
                <a:spcPct val="100000"/>
              </a:lnSpc>
              <a:spcBef>
                <a:spcPts val="0"/>
              </a:spcBef>
              <a:defRPr sz="7000"/>
            </a:pPr>
            <a:r>
              <a:t>The Amphitheater SD uses the following assessments to measure student progress: </a:t>
            </a:r>
          </a:p>
          <a:p>
            <a:pPr lvl="1">
              <a:lnSpc>
                <a:spcPct val="100000"/>
              </a:lnSpc>
              <a:spcBef>
                <a:spcPts val="0"/>
              </a:spcBef>
              <a:defRPr sz="7000"/>
            </a:pPr>
            <a:r>
              <a:t>ACT Aspire - 9th grade</a:t>
            </a:r>
          </a:p>
          <a:p>
            <a:pPr lvl="1">
              <a:lnSpc>
                <a:spcPct val="100000"/>
              </a:lnSpc>
              <a:spcBef>
                <a:spcPts val="0"/>
              </a:spcBef>
              <a:defRPr sz="7000"/>
            </a:pPr>
            <a:r>
              <a:t>ACT - 11th grade</a:t>
            </a:r>
          </a:p>
          <a:p>
            <a:pPr lvl="1">
              <a:lnSpc>
                <a:spcPct val="100000"/>
              </a:lnSpc>
              <a:spcBef>
                <a:spcPts val="0"/>
              </a:spcBef>
              <a:defRPr sz="7000"/>
            </a:pPr>
            <a:r>
              <a:t>AzSCI - 11th grade</a:t>
            </a:r>
          </a:p>
          <a:p>
            <a:pPr marL="736599" indent="-736599">
              <a:lnSpc>
                <a:spcPct val="100000"/>
              </a:lnSpc>
              <a:spcBef>
                <a:spcPts val="0"/>
              </a:spcBef>
              <a:defRPr sz="7000"/>
            </a:pPr>
            <a:r>
              <a:t>All students taking these assessments are expected to meet either Proficient or Highly Proficient levels.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District Assessments"/>
          <p:cNvSpPr txBox="1">
            <a:spLocks noGrp="1"/>
          </p:cNvSpPr>
          <p:nvPr>
            <p:ph type="title"/>
          </p:nvPr>
        </p:nvSpPr>
        <p:spPr>
          <a:xfrm>
            <a:off x="673100" y="69850"/>
            <a:ext cx="23050500" cy="2320138"/>
          </a:xfrm>
          <a:prstGeom prst="rect">
            <a:avLst/>
          </a:prstGeom>
        </p:spPr>
        <p:txBody>
          <a:bodyPr/>
          <a:lstStyle>
            <a:lvl1pPr>
              <a:defRPr>
                <a:solidFill>
                  <a:srgbClr val="000000"/>
                </a:solidFill>
              </a:defRPr>
            </a:lvl1pPr>
          </a:lstStyle>
          <a:p>
            <a:r>
              <a:t>District Assessments</a:t>
            </a:r>
          </a:p>
        </p:txBody>
      </p:sp>
      <p:sp>
        <p:nvSpPr>
          <p:cNvPr id="142" name="In addition to State assessments, our school uses MAP testing in math and ELA in order to measure student growth.…"/>
          <p:cNvSpPr txBox="1">
            <a:spLocks noGrp="1"/>
          </p:cNvSpPr>
          <p:nvPr>
            <p:ph type="body" idx="1"/>
          </p:nvPr>
        </p:nvSpPr>
        <p:spPr>
          <a:xfrm>
            <a:off x="673100" y="2337860"/>
            <a:ext cx="23050500" cy="10851770"/>
          </a:xfrm>
          <a:prstGeom prst="rect">
            <a:avLst/>
          </a:prstGeom>
        </p:spPr>
        <p:txBody>
          <a:bodyPr/>
          <a:lstStyle/>
          <a:p>
            <a:pPr marL="736599" indent="-736599">
              <a:lnSpc>
                <a:spcPct val="100000"/>
              </a:lnSpc>
              <a:spcBef>
                <a:spcPts val="0"/>
              </a:spcBef>
              <a:defRPr sz="7000"/>
            </a:pPr>
            <a:r>
              <a:t>In addition to State assessments, our school uses MAP testing in math and ELA in order to measure student growth. </a:t>
            </a:r>
          </a:p>
          <a:p>
            <a:pPr marL="736599" indent="-736599">
              <a:lnSpc>
                <a:spcPct val="100000"/>
              </a:lnSpc>
              <a:spcBef>
                <a:spcPts val="0"/>
              </a:spcBef>
              <a:defRPr sz="7000"/>
            </a:pPr>
            <a:r>
              <a:t>Teachers in those academic areas test 9th and 10th graders three times a year (August, December, and April) in order to provide data to students on their academic growth in those areas.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Academic Family Engagement"/>
          <p:cNvSpPr txBox="1">
            <a:spLocks noGrp="1"/>
          </p:cNvSpPr>
          <p:nvPr>
            <p:ph type="title"/>
          </p:nvPr>
        </p:nvSpPr>
        <p:spPr>
          <a:xfrm>
            <a:off x="666750" y="69850"/>
            <a:ext cx="23050500" cy="2396784"/>
          </a:xfrm>
          <a:prstGeom prst="rect">
            <a:avLst/>
          </a:prstGeom>
        </p:spPr>
        <p:txBody>
          <a:bodyPr/>
          <a:lstStyle>
            <a:lvl1pPr>
              <a:defRPr>
                <a:solidFill>
                  <a:srgbClr val="000000"/>
                </a:solidFill>
              </a:defRPr>
            </a:lvl1pPr>
          </a:lstStyle>
          <a:p>
            <a:r>
              <a:t>Academic Family Engagement</a:t>
            </a:r>
          </a:p>
        </p:txBody>
      </p:sp>
      <p:sp>
        <p:nvSpPr>
          <p:cNvPr id="145" name="Our plan includes steps to promote academic family engagement such as:…"/>
          <p:cNvSpPr txBox="1">
            <a:spLocks noGrp="1"/>
          </p:cNvSpPr>
          <p:nvPr>
            <p:ph type="body" idx="1"/>
          </p:nvPr>
        </p:nvSpPr>
        <p:spPr>
          <a:xfrm>
            <a:off x="673100" y="2192895"/>
            <a:ext cx="23050500" cy="10507105"/>
          </a:xfrm>
          <a:prstGeom prst="rect">
            <a:avLst/>
          </a:prstGeom>
        </p:spPr>
        <p:txBody>
          <a:bodyPr/>
          <a:lstStyle/>
          <a:p>
            <a:pPr marL="0" indent="0">
              <a:spcBef>
                <a:spcPts val="4500"/>
              </a:spcBef>
              <a:buSzTx/>
              <a:buNone/>
            </a:pPr>
            <a:r>
              <a:t>Our plan includes steps to promote academic family engagement such as: </a:t>
            </a:r>
          </a:p>
          <a:p>
            <a:pPr>
              <a:spcBef>
                <a:spcPts val="4500"/>
              </a:spcBef>
            </a:pPr>
            <a:r>
              <a:t>School Parent Involvement Policy</a:t>
            </a:r>
          </a:p>
          <a:p>
            <a:pPr>
              <a:spcBef>
                <a:spcPts val="4500"/>
              </a:spcBef>
            </a:pPr>
            <a:r>
              <a:t>Title 1 Parent Compact</a:t>
            </a:r>
          </a:p>
          <a:p>
            <a:pPr>
              <a:spcBef>
                <a:spcPts val="4500"/>
              </a:spcBef>
            </a:pPr>
            <a:r>
              <a:t>Family Engagement: Calendar and Events published on website calendar and on social media. </a:t>
            </a:r>
          </a:p>
        </p:txBody>
      </p:sp>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819</Words>
  <Application>Microsoft Office PowerPoint</Application>
  <PresentationFormat>Custom</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Gill Sans</vt:lpstr>
      <vt:lpstr>Gill Sans Light</vt:lpstr>
      <vt:lpstr>Helvetica Neue</vt:lpstr>
      <vt:lpstr>Showroom</vt:lpstr>
      <vt:lpstr>AMphitheater High School</vt:lpstr>
      <vt:lpstr>Title 1 Program Intent and Purpose</vt:lpstr>
      <vt:lpstr>Budget and allocation</vt:lpstr>
      <vt:lpstr>Comprehensive Needs Assessment (CNA)</vt:lpstr>
      <vt:lpstr>Integrated Action Plan (IAP)</vt:lpstr>
      <vt:lpstr>Integrated Action Plan (IAP)</vt:lpstr>
      <vt:lpstr>State Assessments</vt:lpstr>
      <vt:lpstr>District Assessments</vt:lpstr>
      <vt:lpstr>Academic Family Engagement</vt:lpstr>
      <vt:lpstr>Parents Right to know</vt:lpstr>
      <vt:lpstr>Important dates to remember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AMphitheater High School</dc:title>
  <dc:creator>Reynolds, Leighann</dc:creator>
  <cp:lastModifiedBy>Reynolds, Leighann</cp:lastModifiedBy>
  <cp:revision>1</cp:revision>
  <dcterms:modified xsi:type="dcterms:W3CDTF">2023-10-17T22:26:52Z</dcterms:modified>
</cp:coreProperties>
</file>